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9" r:id="rId3"/>
    <p:sldId id="260" r:id="rId4"/>
    <p:sldId id="261" r:id="rId5"/>
    <p:sldId id="272" r:id="rId6"/>
    <p:sldId id="262" r:id="rId7"/>
    <p:sldId id="263" r:id="rId8"/>
    <p:sldId id="271" r:id="rId9"/>
    <p:sldId id="264" r:id="rId10"/>
    <p:sldId id="265" r:id="rId11"/>
    <p:sldId id="266" r:id="rId12"/>
    <p:sldId id="267" r:id="rId13"/>
    <p:sldId id="268" r:id="rId14"/>
    <p:sldId id="270"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0308CE-FB11-4811-88EB-6C7BF3E935D2}" v="14" dt="2025-03-21T05:45:54.153"/>
    <p1510:client id="{1400D88D-386E-479D-B151-08A6F541F155}" v="2" dt="2025-03-21T04:40:37.931"/>
    <p1510:client id="{4B63B5CA-5C7C-496C-8FD3-2F9DB598E574}" v="374" dt="2025-03-22T03:01:32.9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79" d="100"/>
          <a:sy n="79" d="100"/>
        </p:scale>
        <p:origin x="547"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3/23/2025</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199313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3/23/2025</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602320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3/23/2025</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0598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3/23/2025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250146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3/23/2025</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7587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3/23/2025</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09139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3/23/2025</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171000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3/23/2025</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951424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3/23/2025</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481685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3/23/2025</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114765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3/23/2025</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816802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3/23/2025</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073288"/>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4.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5.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Number One Gold Medal">
            <a:extLst>
              <a:ext uri="{FF2B5EF4-FFF2-40B4-BE49-F238E27FC236}">
                <a16:creationId xmlns:a16="http://schemas.microsoft.com/office/drawing/2014/main" id="{CD3D05DE-DC15-CC9F-F46A-658FE104386E}"/>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6250" b="6250"/>
          <a:stretch/>
        </p:blipFill>
        <p:spPr>
          <a:xfrm>
            <a:off x="20" y="10"/>
            <a:ext cx="12191979" cy="6857990"/>
          </a:xfrm>
          <a:prstGeom prst="rect">
            <a:avLst/>
          </a:prstGeom>
        </p:spPr>
      </p:pic>
      <p:sp>
        <p:nvSpPr>
          <p:cNvPr id="11" name="Rectangle 10">
            <a:extLst>
              <a:ext uri="{FF2B5EF4-FFF2-40B4-BE49-F238E27FC236}">
                <a16:creationId xmlns:a16="http://schemas.microsoft.com/office/drawing/2014/main" id="{0AF66B7C-69F6-439C-A508-14C94AF6BA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61948" y="0"/>
            <a:ext cx="7230052"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638062" y="914400"/>
            <a:ext cx="4892948" cy="3427867"/>
          </a:xfrm>
        </p:spPr>
        <p:txBody>
          <a:bodyPr anchor="t">
            <a:normAutofit/>
          </a:bodyPr>
          <a:lstStyle/>
          <a:p>
            <a:pPr algn="r"/>
            <a:r>
              <a:rPr lang="en-US">
                <a:solidFill>
                  <a:srgbClr val="FFFFFF"/>
                </a:solidFill>
              </a:rPr>
              <a:t>IPL Match Winner Prediction</a:t>
            </a:r>
          </a:p>
        </p:txBody>
      </p:sp>
      <p:sp>
        <p:nvSpPr>
          <p:cNvPr id="3" name="Subtitle 2"/>
          <p:cNvSpPr>
            <a:spLocks noGrp="1"/>
          </p:cNvSpPr>
          <p:nvPr>
            <p:ph type="subTitle" idx="1"/>
          </p:nvPr>
        </p:nvSpPr>
        <p:spPr>
          <a:xfrm>
            <a:off x="6638060" y="5253051"/>
            <a:ext cx="4892949" cy="812923"/>
          </a:xfrm>
        </p:spPr>
        <p:txBody>
          <a:bodyPr vert="horz" lIns="91440" tIns="45720" rIns="91440" bIns="45720" rtlCol="0" anchor="t">
            <a:noAutofit/>
          </a:bodyPr>
          <a:lstStyle/>
          <a:p>
            <a:pPr algn="r">
              <a:lnSpc>
                <a:spcPct val="120000"/>
              </a:lnSpc>
            </a:pPr>
            <a:r>
              <a:rPr lang="en-US" sz="1400" dirty="0">
                <a:solidFill>
                  <a:srgbClr val="FFFFFF"/>
                </a:solidFill>
              </a:rPr>
              <a:t>Deepti </a:t>
            </a:r>
            <a:r>
              <a:rPr lang="en-US" sz="1400" dirty="0" err="1">
                <a:solidFill>
                  <a:srgbClr val="FFFFFF"/>
                </a:solidFill>
              </a:rPr>
              <a:t>Horakeri</a:t>
            </a:r>
            <a:endParaRPr lang="en-US" sz="1400" dirty="0">
              <a:solidFill>
                <a:srgbClr val="FFFFFF"/>
              </a:solidFill>
            </a:endParaRPr>
          </a:p>
          <a:p>
            <a:pPr algn="r">
              <a:lnSpc>
                <a:spcPct val="120000"/>
              </a:lnSpc>
            </a:pPr>
            <a:r>
              <a:rPr lang="en-US" sz="1400" dirty="0">
                <a:solidFill>
                  <a:srgbClr val="FFFFFF"/>
                </a:solidFill>
              </a:rPr>
              <a:t>B-5 Online</a:t>
            </a:r>
          </a:p>
          <a:p>
            <a:pPr algn="r">
              <a:lnSpc>
                <a:spcPct val="120000"/>
              </a:lnSpc>
            </a:pPr>
            <a:r>
              <a:rPr lang="en-US" sz="1400" dirty="0">
                <a:solidFill>
                  <a:srgbClr val="FFFFFF"/>
                </a:solidFill>
              </a:rPr>
              <a:t>22/03/2025</a:t>
            </a:r>
          </a:p>
        </p:txBody>
      </p:sp>
      <p:cxnSp>
        <p:nvCxnSpPr>
          <p:cNvPr id="13" name="Straight Connector 12">
            <a:extLst>
              <a:ext uri="{FF2B5EF4-FFF2-40B4-BE49-F238E27FC236}">
                <a16:creationId xmlns:a16="http://schemas.microsoft.com/office/drawing/2014/main" id="{97CC2FE6-3AD0-4131-B4BC-1F4D65E25E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38376" y="48612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95F3B4-126C-3065-6F9C-B6ED5E02D819}"/>
              </a:ext>
            </a:extLst>
          </p:cNvPr>
          <p:cNvPicPr>
            <a:picLocks noChangeAspect="1"/>
          </p:cNvPicPr>
          <p:nvPr/>
        </p:nvPicPr>
        <p:blipFill>
          <a:blip r:embed="rId2"/>
          <a:srcRect l="2757" t="41176" r="57996" b="9516"/>
          <a:stretch/>
        </p:blipFill>
        <p:spPr>
          <a:xfrm>
            <a:off x="235323" y="2084294"/>
            <a:ext cx="6275304" cy="3328156"/>
          </a:xfrm>
          <a:prstGeom prst="rect">
            <a:avLst/>
          </a:prstGeom>
        </p:spPr>
      </p:pic>
      <p:sp>
        <p:nvSpPr>
          <p:cNvPr id="3" name="TextBox 2">
            <a:extLst>
              <a:ext uri="{FF2B5EF4-FFF2-40B4-BE49-F238E27FC236}">
                <a16:creationId xmlns:a16="http://schemas.microsoft.com/office/drawing/2014/main" id="{E0531CAD-937A-800C-C9D2-BCD4AEB5E542}"/>
              </a:ext>
            </a:extLst>
          </p:cNvPr>
          <p:cNvSpPr txBox="1"/>
          <p:nvPr/>
        </p:nvSpPr>
        <p:spPr>
          <a:xfrm>
            <a:off x="434028" y="532034"/>
            <a:ext cx="5026328" cy="58477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00B0F0"/>
                </a:solidFill>
                <a:latin typeface="Bookman Old Style"/>
              </a:rPr>
              <a:t>XG Boost Classifier :</a:t>
            </a:r>
          </a:p>
        </p:txBody>
      </p:sp>
    </p:spTree>
    <p:extLst>
      <p:ext uri="{BB962C8B-B14F-4D97-AF65-F5344CB8AC3E}">
        <p14:creationId xmlns:p14="http://schemas.microsoft.com/office/powerpoint/2010/main" val="290874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9D1A0D-2C2C-EA06-A8AE-FEA9267F1281}"/>
              </a:ext>
            </a:extLst>
          </p:cNvPr>
          <p:cNvPicPr>
            <a:picLocks noChangeAspect="1"/>
          </p:cNvPicPr>
          <p:nvPr/>
        </p:nvPicPr>
        <p:blipFill>
          <a:blip r:embed="rId2"/>
          <a:stretch>
            <a:fillRect/>
          </a:stretch>
        </p:blipFill>
        <p:spPr>
          <a:xfrm>
            <a:off x="688820" y="2146422"/>
            <a:ext cx="9420225" cy="3533775"/>
          </a:xfrm>
          <a:prstGeom prst="rect">
            <a:avLst/>
          </a:prstGeom>
        </p:spPr>
      </p:pic>
      <p:sp>
        <p:nvSpPr>
          <p:cNvPr id="4" name="TextBox 3">
            <a:extLst>
              <a:ext uri="{FF2B5EF4-FFF2-40B4-BE49-F238E27FC236}">
                <a16:creationId xmlns:a16="http://schemas.microsoft.com/office/drawing/2014/main" id="{42512CF9-65BC-D71C-39A5-BD796DB3EAAB}"/>
              </a:ext>
            </a:extLst>
          </p:cNvPr>
          <p:cNvSpPr txBox="1"/>
          <p:nvPr/>
        </p:nvSpPr>
        <p:spPr>
          <a:xfrm>
            <a:off x="528923" y="604483"/>
            <a:ext cx="637730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FF0000"/>
                </a:solidFill>
                <a:latin typeface="Bookman Old Style"/>
              </a:rPr>
              <a:t>Hyperparameter Tuning :</a:t>
            </a:r>
          </a:p>
        </p:txBody>
      </p:sp>
    </p:spTree>
    <p:extLst>
      <p:ext uri="{BB962C8B-B14F-4D97-AF65-F5344CB8AC3E}">
        <p14:creationId xmlns:p14="http://schemas.microsoft.com/office/powerpoint/2010/main" val="3514881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B33E38-91E3-EF91-3062-39958147C0B5}"/>
              </a:ext>
            </a:extLst>
          </p:cNvPr>
          <p:cNvSpPr txBox="1"/>
          <p:nvPr/>
        </p:nvSpPr>
        <p:spPr>
          <a:xfrm>
            <a:off x="695156" y="740493"/>
            <a:ext cx="580304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chemeClr val="accent2">
                    <a:lumMod val="49000"/>
                  </a:schemeClr>
                </a:solidFill>
                <a:latin typeface="Bookman Old Style"/>
              </a:rPr>
              <a:t>Model Comparision :</a:t>
            </a:r>
          </a:p>
        </p:txBody>
      </p:sp>
      <p:sp>
        <p:nvSpPr>
          <p:cNvPr id="3" name="TextBox 2">
            <a:extLst>
              <a:ext uri="{FF2B5EF4-FFF2-40B4-BE49-F238E27FC236}">
                <a16:creationId xmlns:a16="http://schemas.microsoft.com/office/drawing/2014/main" id="{EF98AB75-301B-B480-541E-31005227B32D}"/>
              </a:ext>
            </a:extLst>
          </p:cNvPr>
          <p:cNvSpPr txBox="1"/>
          <p:nvPr/>
        </p:nvSpPr>
        <p:spPr>
          <a:xfrm>
            <a:off x="714296" y="1848121"/>
            <a:ext cx="10637637"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Times New Roman"/>
                <a:cs typeface="Times New Roman"/>
              </a:rPr>
              <a:t>Comparing the models performance on Comparision with  each other's accuracy score  XG Boost is having the highest score. </a:t>
            </a:r>
          </a:p>
          <a:p>
            <a:endParaRPr lang="en-US" sz="2400" dirty="0">
              <a:latin typeface="Times New Roman"/>
              <a:cs typeface="Times New Roman"/>
            </a:endParaRPr>
          </a:p>
          <a:p>
            <a:r>
              <a:rPr lang="en-US" sz="2400" dirty="0">
                <a:latin typeface="Times New Roman"/>
                <a:cs typeface="Times New Roman"/>
              </a:rPr>
              <a:t>XG Boost has got the accuracy of 94%.</a:t>
            </a:r>
          </a:p>
          <a:p>
            <a:endParaRPr lang="en-US" sz="2400" dirty="0">
              <a:latin typeface="Times New Roman"/>
              <a:cs typeface="Times New Roman"/>
            </a:endParaRPr>
          </a:p>
          <a:p>
            <a:r>
              <a:rPr lang="en-US" sz="2400" dirty="0">
                <a:latin typeface="Times New Roman"/>
                <a:cs typeface="Times New Roman"/>
              </a:rPr>
              <a:t>Random forest Classifier has got accuracy of 83%.</a:t>
            </a:r>
          </a:p>
          <a:p>
            <a:endParaRPr lang="en-US" sz="2400" dirty="0">
              <a:latin typeface="Times New Roman"/>
              <a:cs typeface="Times New Roman"/>
            </a:endParaRPr>
          </a:p>
          <a:p>
            <a:r>
              <a:rPr lang="en-US" sz="2400" dirty="0">
                <a:latin typeface="Times New Roman"/>
                <a:cs typeface="Times New Roman"/>
              </a:rPr>
              <a:t>Logistic Regressor has got accuracy of 56.58%</a:t>
            </a:r>
          </a:p>
          <a:p>
            <a:endParaRPr lang="en-US" sz="2400" dirty="0">
              <a:latin typeface="Times New Roman"/>
              <a:cs typeface="Times New Roman"/>
            </a:endParaRPr>
          </a:p>
          <a:p>
            <a:r>
              <a:rPr lang="en-US" sz="2400" dirty="0">
                <a:latin typeface="Times New Roman"/>
                <a:cs typeface="Times New Roman"/>
              </a:rPr>
              <a:t>SVM has achieved training accuracy of 62.07% and test accuracy of 65.78%.</a:t>
            </a:r>
          </a:p>
          <a:p>
            <a:endParaRPr lang="en-US" sz="2400" dirty="0">
              <a:latin typeface="Times New Roman"/>
              <a:cs typeface="Times New Roman"/>
            </a:endParaRPr>
          </a:p>
          <a:p>
            <a:r>
              <a:rPr lang="en-US" sz="2400" dirty="0">
                <a:latin typeface="Times New Roman"/>
                <a:cs typeface="Times New Roman"/>
              </a:rPr>
              <a:t>DT(Decision Tree Classifier) has achieved accuracy of 41%.</a:t>
            </a:r>
          </a:p>
        </p:txBody>
      </p:sp>
    </p:spTree>
    <p:extLst>
      <p:ext uri="{BB962C8B-B14F-4D97-AF65-F5344CB8AC3E}">
        <p14:creationId xmlns:p14="http://schemas.microsoft.com/office/powerpoint/2010/main" val="113463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C06919-55A1-3704-8EA1-03C9DAF32D94}"/>
              </a:ext>
            </a:extLst>
          </p:cNvPr>
          <p:cNvSpPr txBox="1"/>
          <p:nvPr/>
        </p:nvSpPr>
        <p:spPr>
          <a:xfrm>
            <a:off x="754513" y="181494"/>
            <a:ext cx="695156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chemeClr val="tx2">
                    <a:lumMod val="90000"/>
                    <a:lumOff val="10000"/>
                  </a:schemeClr>
                </a:solidFill>
                <a:latin typeface="Bookman Old Style"/>
              </a:rPr>
              <a:t>Conclusion :</a:t>
            </a:r>
          </a:p>
        </p:txBody>
      </p:sp>
      <p:sp>
        <p:nvSpPr>
          <p:cNvPr id="3" name="TextBox 2">
            <a:extLst>
              <a:ext uri="{FF2B5EF4-FFF2-40B4-BE49-F238E27FC236}">
                <a16:creationId xmlns:a16="http://schemas.microsoft.com/office/drawing/2014/main" id="{F019146D-F009-0543-D7CE-BB883C4BEF76}"/>
              </a:ext>
            </a:extLst>
          </p:cNvPr>
          <p:cNvSpPr txBox="1"/>
          <p:nvPr/>
        </p:nvSpPr>
        <p:spPr>
          <a:xfrm>
            <a:off x="750171" y="1010237"/>
            <a:ext cx="9842643"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err="1">
                <a:latin typeface="Times New Roman"/>
                <a:ea typeface="+mn-lt"/>
                <a:cs typeface="+mn-lt"/>
              </a:rPr>
              <a:t>XGBoost</a:t>
            </a:r>
            <a:r>
              <a:rPr lang="en-US" sz="2400" dirty="0">
                <a:latin typeface="Times New Roman"/>
                <a:ea typeface="+mn-lt"/>
                <a:cs typeface="+mn-lt"/>
              </a:rPr>
              <a:t> is the most effective model in this comparison, achieving the highest accuracy of </a:t>
            </a:r>
            <a:r>
              <a:rPr lang="en-US" sz="2400" b="1" dirty="0">
                <a:latin typeface="Times New Roman"/>
                <a:ea typeface="+mn-lt"/>
                <a:cs typeface="+mn-lt"/>
              </a:rPr>
              <a:t>94%</a:t>
            </a:r>
            <a:r>
              <a:rPr lang="en-US" sz="2400" dirty="0">
                <a:latin typeface="Times New Roman"/>
                <a:ea typeface="+mn-lt"/>
                <a:cs typeface="+mn-lt"/>
              </a:rPr>
              <a:t>, making it the best choice for the given dataset. Other models like Random Forest performed reasonably well, while Decision Tree and Logistic Regression showed lower accuracy, indicating they may not be suitable for this task.</a:t>
            </a:r>
            <a:endParaRPr lang="en-US" sz="2400" dirty="0">
              <a:latin typeface="Times New Roman"/>
              <a:cs typeface="Times New Roman"/>
            </a:endParaRPr>
          </a:p>
        </p:txBody>
      </p:sp>
      <p:sp>
        <p:nvSpPr>
          <p:cNvPr id="4" name="TextBox 3">
            <a:extLst>
              <a:ext uri="{FF2B5EF4-FFF2-40B4-BE49-F238E27FC236}">
                <a16:creationId xmlns:a16="http://schemas.microsoft.com/office/drawing/2014/main" id="{1AFD26F6-3604-9314-BFEC-B1FF2F9FDD40}"/>
              </a:ext>
            </a:extLst>
          </p:cNvPr>
          <p:cNvSpPr txBox="1"/>
          <p:nvPr/>
        </p:nvSpPr>
        <p:spPr>
          <a:xfrm>
            <a:off x="757826" y="3784948"/>
            <a:ext cx="1068678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Times New Roman"/>
                <a:cs typeface="Times New Roman"/>
              </a:rPr>
              <a:t>Ensemble Learning:</a:t>
            </a:r>
            <a:r>
              <a:rPr lang="en-US" sz="2400" dirty="0">
                <a:latin typeface="Times New Roman"/>
                <a:cs typeface="Times New Roman"/>
              </a:rPr>
              <a:t> Combine multiple models using bagging or boosting techniques to improve overall performance.</a:t>
            </a:r>
          </a:p>
          <a:p>
            <a:r>
              <a:rPr lang="en-US" sz="2400" b="1" dirty="0">
                <a:latin typeface="Times New Roman"/>
                <a:ea typeface="+mn-lt"/>
                <a:cs typeface="+mn-lt"/>
              </a:rPr>
              <a:t>Regularization Techniques:</a:t>
            </a:r>
            <a:r>
              <a:rPr lang="en-US" sz="2400" dirty="0">
                <a:latin typeface="Times New Roman"/>
                <a:ea typeface="+mn-lt"/>
                <a:cs typeface="+mn-lt"/>
              </a:rPr>
              <a:t> Use L1/L2 regularization to prevent overfitting and enhance model robustness.</a:t>
            </a:r>
          </a:p>
          <a:p>
            <a:r>
              <a:rPr lang="en-US" sz="2400" b="1" dirty="0">
                <a:latin typeface="Times New Roman"/>
                <a:ea typeface="+mn-lt"/>
                <a:cs typeface="+mn-lt"/>
              </a:rPr>
              <a:t>Increasing Training Data:</a:t>
            </a:r>
            <a:r>
              <a:rPr lang="en-US" sz="2400" dirty="0">
                <a:latin typeface="Times New Roman"/>
                <a:ea typeface="+mn-lt"/>
                <a:cs typeface="+mn-lt"/>
              </a:rPr>
              <a:t> Collecting more data or using data augmentation techniques can help models generalize better.</a:t>
            </a:r>
            <a:endParaRPr lang="en-US" sz="2400" dirty="0">
              <a:latin typeface="Times New Roman"/>
              <a:cs typeface="Times New Roman"/>
            </a:endParaRPr>
          </a:p>
        </p:txBody>
      </p:sp>
      <p:sp>
        <p:nvSpPr>
          <p:cNvPr id="5" name="TextBox 4">
            <a:extLst>
              <a:ext uri="{FF2B5EF4-FFF2-40B4-BE49-F238E27FC236}">
                <a16:creationId xmlns:a16="http://schemas.microsoft.com/office/drawing/2014/main" id="{1DC9B0FB-BA30-485B-5611-45693B94529D}"/>
              </a:ext>
            </a:extLst>
          </p:cNvPr>
          <p:cNvSpPr txBox="1"/>
          <p:nvPr/>
        </p:nvSpPr>
        <p:spPr>
          <a:xfrm>
            <a:off x="794738" y="2954193"/>
            <a:ext cx="630792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chemeClr val="accent6">
                    <a:lumMod val="60000"/>
                    <a:lumOff val="40000"/>
                  </a:schemeClr>
                </a:solidFill>
                <a:latin typeface="Bookman Old Style"/>
              </a:rPr>
              <a:t>Model can be improved by :</a:t>
            </a:r>
          </a:p>
        </p:txBody>
      </p:sp>
    </p:spTree>
    <p:extLst>
      <p:ext uri="{BB962C8B-B14F-4D97-AF65-F5344CB8AC3E}">
        <p14:creationId xmlns:p14="http://schemas.microsoft.com/office/powerpoint/2010/main" val="505517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6B0E52-44A5-48E4-5A1C-77D2BA1DCBAB}"/>
              </a:ext>
            </a:extLst>
          </p:cNvPr>
          <p:cNvSpPr txBox="1"/>
          <p:nvPr/>
        </p:nvSpPr>
        <p:spPr>
          <a:xfrm>
            <a:off x="630040" y="644042"/>
            <a:ext cx="592238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rgbClr val="0070C0"/>
                </a:solidFill>
                <a:latin typeface="Times New Roman" panose="02020603050405020304" pitchFamily="18" charset="0"/>
                <a:cs typeface="Times New Roman" panose="02020603050405020304" pitchFamily="18" charset="0"/>
              </a:rPr>
              <a:t>Key Insights:</a:t>
            </a:r>
          </a:p>
        </p:txBody>
      </p:sp>
      <p:sp>
        <p:nvSpPr>
          <p:cNvPr id="4" name="TextBox 3">
            <a:extLst>
              <a:ext uri="{FF2B5EF4-FFF2-40B4-BE49-F238E27FC236}">
                <a16:creationId xmlns:a16="http://schemas.microsoft.com/office/drawing/2014/main" id="{C2059C33-5461-C9CA-52BB-7B0134DE5861}"/>
              </a:ext>
            </a:extLst>
          </p:cNvPr>
          <p:cNvSpPr txBox="1"/>
          <p:nvPr/>
        </p:nvSpPr>
        <p:spPr>
          <a:xfrm>
            <a:off x="382043" y="1227551"/>
            <a:ext cx="10822488"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dirty="0">
              <a:latin typeface="Times New Roman"/>
              <a:cs typeface="Times New Roman"/>
            </a:endParaRPr>
          </a:p>
          <a:p>
            <a:pPr>
              <a:buFont typeface=""/>
              <a:buChar char="•"/>
            </a:pPr>
            <a:r>
              <a:rPr lang="en-US" sz="2400" dirty="0">
                <a:latin typeface="Times New Roman"/>
                <a:ea typeface="+mn-lt"/>
                <a:cs typeface="+mn-lt"/>
              </a:rPr>
              <a:t>The team with the highest number of wins is </a:t>
            </a:r>
            <a:r>
              <a:rPr lang="en-US" sz="2400" b="1" dirty="0">
                <a:latin typeface="Times New Roman"/>
                <a:ea typeface="+mn-lt"/>
                <a:cs typeface="+mn-lt"/>
              </a:rPr>
              <a:t>Mumbai Indians (MI)</a:t>
            </a:r>
            <a:r>
              <a:rPr lang="en-US" sz="2400" dirty="0">
                <a:latin typeface="Times New Roman"/>
                <a:ea typeface="+mn-lt"/>
                <a:cs typeface="+mn-lt"/>
              </a:rPr>
              <a:t>, followed by </a:t>
            </a:r>
            <a:r>
              <a:rPr lang="en-US" sz="2400" b="1" dirty="0">
                <a:latin typeface="Times New Roman"/>
                <a:ea typeface="+mn-lt"/>
                <a:cs typeface="+mn-lt"/>
              </a:rPr>
              <a:t>Chennai Super Kings (CSK)</a:t>
            </a:r>
            <a:r>
              <a:rPr lang="en-US" sz="2400" dirty="0">
                <a:latin typeface="Times New Roman"/>
                <a:ea typeface="+mn-lt"/>
                <a:cs typeface="+mn-lt"/>
              </a:rPr>
              <a:t>.</a:t>
            </a:r>
            <a:endParaRPr lang="en-US" sz="2400" dirty="0">
              <a:latin typeface="Times New Roman"/>
              <a:ea typeface="+mn-lt"/>
              <a:cs typeface="Times New Roman"/>
            </a:endParaRPr>
          </a:p>
          <a:p>
            <a:pPr>
              <a:buFont typeface=""/>
              <a:buChar char="•"/>
            </a:pPr>
            <a:endParaRPr lang="en-US" sz="2400" dirty="0">
              <a:latin typeface="Times New Roman"/>
              <a:ea typeface="+mn-lt"/>
              <a:cs typeface="Times New Roman"/>
            </a:endParaRPr>
          </a:p>
          <a:p>
            <a:pPr>
              <a:buFont typeface="Arial"/>
              <a:buChar char="•"/>
            </a:pPr>
            <a:r>
              <a:rPr lang="en-US" sz="2400" b="1" dirty="0">
                <a:latin typeface="Times New Roman"/>
                <a:ea typeface="+mn-lt"/>
                <a:cs typeface="+mn-lt"/>
              </a:rPr>
              <a:t>Chris Gayle</a:t>
            </a:r>
            <a:r>
              <a:rPr lang="en-US" sz="2400" dirty="0">
                <a:latin typeface="Times New Roman"/>
                <a:ea typeface="+mn-lt"/>
                <a:cs typeface="+mn-lt"/>
              </a:rPr>
              <a:t> has won the most "Player of the Match" awards.</a:t>
            </a:r>
            <a:endParaRPr lang="en-US" sz="2400" dirty="0">
              <a:latin typeface="Times New Roman"/>
              <a:ea typeface="+mn-lt"/>
              <a:cs typeface="Times New Roman"/>
            </a:endParaRPr>
          </a:p>
          <a:p>
            <a:pPr>
              <a:buFont typeface="Arial"/>
              <a:buChar char="•"/>
            </a:pPr>
            <a:endParaRPr lang="en-US" sz="2400" dirty="0">
              <a:latin typeface="Times New Roman"/>
              <a:ea typeface="+mn-lt"/>
              <a:cs typeface="+mn-lt"/>
            </a:endParaRPr>
          </a:p>
          <a:p>
            <a:pPr>
              <a:buFont typeface="Arial"/>
              <a:buChar char="•"/>
            </a:pPr>
            <a:r>
              <a:rPr lang="en-US" sz="2400" dirty="0">
                <a:latin typeface="Times New Roman"/>
                <a:ea typeface="+mn-lt"/>
                <a:cs typeface="+mn-lt"/>
              </a:rPr>
              <a:t>His best year was </a:t>
            </a:r>
            <a:r>
              <a:rPr lang="en-US" sz="2400" b="1" dirty="0">
                <a:latin typeface="Times New Roman"/>
                <a:ea typeface="+mn-lt"/>
                <a:cs typeface="+mn-lt"/>
              </a:rPr>
              <a:t>2011</a:t>
            </a:r>
            <a:r>
              <a:rPr lang="en-US" sz="2400" dirty="0">
                <a:latin typeface="Times New Roman"/>
                <a:ea typeface="+mn-lt"/>
                <a:cs typeface="+mn-lt"/>
              </a:rPr>
              <a:t>, where he secured </a:t>
            </a:r>
            <a:r>
              <a:rPr lang="en-US" sz="2400" b="1" dirty="0">
                <a:latin typeface="Times New Roman"/>
                <a:ea typeface="+mn-lt"/>
                <a:cs typeface="+mn-lt"/>
              </a:rPr>
              <a:t>6 awards</a:t>
            </a:r>
            <a:r>
              <a:rPr lang="en-US" sz="2400" dirty="0">
                <a:latin typeface="Times New Roman"/>
                <a:ea typeface="+mn-lt"/>
                <a:cs typeface="+mn-lt"/>
              </a:rPr>
              <a:t>.</a:t>
            </a:r>
            <a:endParaRPr lang="en-US" dirty="0">
              <a:latin typeface="Times New Roman"/>
              <a:cs typeface="Times New Roman"/>
            </a:endParaRPr>
          </a:p>
          <a:p>
            <a:endParaRPr lang="en-US" sz="2400" dirty="0">
              <a:latin typeface="Times New Roman"/>
              <a:ea typeface="+mn-lt"/>
              <a:cs typeface="Times New Roman"/>
            </a:endParaRPr>
          </a:p>
          <a:p>
            <a:pPr>
              <a:buFont typeface=""/>
              <a:buChar char="•"/>
            </a:pPr>
            <a:r>
              <a:rPr lang="en-US" sz="2400" dirty="0">
                <a:latin typeface="Times New Roman"/>
                <a:ea typeface="+mn-lt"/>
                <a:cs typeface="+mn-lt"/>
              </a:rPr>
              <a:t>Matches are played across many venues, but </a:t>
            </a:r>
            <a:r>
              <a:rPr lang="en-US" sz="2400" b="1" dirty="0">
                <a:latin typeface="Times New Roman"/>
                <a:ea typeface="+mn-lt"/>
                <a:cs typeface="+mn-lt"/>
              </a:rPr>
              <a:t>Eden Gardens, Wankhede Stadium, and M. </a:t>
            </a:r>
            <a:r>
              <a:rPr lang="en-US" sz="2400" b="1" dirty="0" err="1">
                <a:latin typeface="Times New Roman"/>
                <a:ea typeface="+mn-lt"/>
                <a:cs typeface="+mn-lt"/>
              </a:rPr>
              <a:t>Chinnaswamy</a:t>
            </a:r>
            <a:r>
              <a:rPr lang="en-US" sz="2400" b="1" dirty="0">
                <a:latin typeface="Times New Roman"/>
                <a:ea typeface="+mn-lt"/>
                <a:cs typeface="+mn-lt"/>
              </a:rPr>
              <a:t> Stadium</a:t>
            </a:r>
            <a:r>
              <a:rPr lang="en-US" sz="2400" dirty="0">
                <a:latin typeface="Times New Roman"/>
                <a:ea typeface="+mn-lt"/>
                <a:cs typeface="+mn-lt"/>
              </a:rPr>
              <a:t> host the most games.</a:t>
            </a:r>
            <a:endParaRPr lang="en-US" sz="2400" dirty="0">
              <a:latin typeface="Times New Roman"/>
              <a:ea typeface="+mn-lt"/>
              <a:cs typeface="Times New Roman"/>
            </a:endParaRPr>
          </a:p>
          <a:p>
            <a:pPr>
              <a:buFont typeface=""/>
              <a:buChar char="•"/>
            </a:pPr>
            <a:endParaRPr lang="en-US" sz="2400" dirty="0">
              <a:latin typeface="Times New Roman"/>
            </a:endParaRPr>
          </a:p>
          <a:p>
            <a:pPr>
              <a:buFont typeface=""/>
              <a:buChar char="•"/>
            </a:pPr>
            <a:r>
              <a:rPr lang="en-US" sz="2400" dirty="0">
                <a:latin typeface="Times New Roman" panose="02020603050405020304" pitchFamily="18" charset="0"/>
                <a:cs typeface="Times New Roman" panose="02020603050405020304" pitchFamily="18" charset="0"/>
              </a:rPr>
              <a:t>Most matches are won by </a:t>
            </a:r>
            <a:r>
              <a:rPr lang="en-US" sz="2400" b="1" dirty="0">
                <a:latin typeface="Times New Roman" panose="02020603050405020304" pitchFamily="18" charset="0"/>
                <a:cs typeface="Times New Roman" panose="02020603050405020304" pitchFamily="18" charset="0"/>
              </a:rPr>
              <a:t>wickets (chasing teams winning)</a:t>
            </a:r>
            <a:r>
              <a:rPr lang="en-US" sz="2400" dirty="0">
                <a:latin typeface="Times New Roman" panose="02020603050405020304" pitchFamily="18" charset="0"/>
                <a:cs typeface="Times New Roman" panose="02020603050405020304" pitchFamily="18" charset="0"/>
              </a:rPr>
              <a:t> rather than runs.</a:t>
            </a:r>
          </a:p>
          <a:p>
            <a:pPr>
              <a:buFont typeface=""/>
              <a:buChar char="•"/>
            </a:pPr>
            <a:endParaRPr lang="en-US" sz="2400" dirty="0">
              <a:latin typeface="Times New Roman"/>
              <a:cs typeface="Times New Roman"/>
            </a:endParaRPr>
          </a:p>
        </p:txBody>
      </p:sp>
    </p:spTree>
    <p:extLst>
      <p:ext uri="{BB962C8B-B14F-4D97-AF65-F5344CB8AC3E}">
        <p14:creationId xmlns:p14="http://schemas.microsoft.com/office/powerpoint/2010/main" val="337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3D White Stars" descr="3D White Stars">
            <a:hlinkClick r:id="" action="ppaction://media"/>
            <a:extLst>
              <a:ext uri="{FF2B5EF4-FFF2-40B4-BE49-F238E27FC236}">
                <a16:creationId xmlns:a16="http://schemas.microsoft.com/office/drawing/2014/main" id="{24DAEE2F-FDF8-F752-6E49-93D7C146035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19" y="8467"/>
            <a:ext cx="12208933" cy="6853161"/>
          </a:xfrm>
          <a:prstGeom prst="rect">
            <a:avLst/>
          </a:prstGeom>
        </p:spPr>
      </p:pic>
      <p:sp>
        <p:nvSpPr>
          <p:cNvPr id="3" name="TextBox 2">
            <a:extLst>
              <a:ext uri="{FF2B5EF4-FFF2-40B4-BE49-F238E27FC236}">
                <a16:creationId xmlns:a16="http://schemas.microsoft.com/office/drawing/2014/main" id="{B228B6BF-C7EB-CAF2-6B3D-83FA13AF1411}"/>
              </a:ext>
            </a:extLst>
          </p:cNvPr>
          <p:cNvSpPr txBox="1"/>
          <p:nvPr/>
        </p:nvSpPr>
        <p:spPr>
          <a:xfrm>
            <a:off x="7463497" y="5090865"/>
            <a:ext cx="397042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b="1" dirty="0">
                <a:solidFill>
                  <a:schemeClr val="accent3">
                    <a:lumMod val="49000"/>
                  </a:schemeClr>
                </a:solidFill>
                <a:latin typeface="Aptos"/>
              </a:rPr>
              <a:t>Thank You</a:t>
            </a:r>
          </a:p>
        </p:txBody>
      </p:sp>
    </p:spTree>
    <p:extLst>
      <p:ext uri="{BB962C8B-B14F-4D97-AF65-F5344CB8AC3E}">
        <p14:creationId xmlns:p14="http://schemas.microsoft.com/office/powerpoint/2010/main" val="3704206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mute="1">
                <p:cTn id="11" repeatCount="indefinite"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87A05-8BEA-1018-928E-6E3C3122FD7B}"/>
              </a:ext>
            </a:extLst>
          </p:cNvPr>
          <p:cNvSpPr txBox="1"/>
          <p:nvPr/>
        </p:nvSpPr>
        <p:spPr>
          <a:xfrm>
            <a:off x="194154" y="1454856"/>
            <a:ext cx="10769778"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B050"/>
                </a:solidFill>
                <a:latin typeface="Bookman Old Style"/>
              </a:rPr>
              <a:t>Objective:</a:t>
            </a:r>
            <a:endParaRPr lang="en-US" sz="2400" dirty="0"/>
          </a:p>
          <a:p>
            <a:pPr lvl="0" eaLnBrk="0" fontAlgn="base" hangingPunct="0">
              <a:spcBef>
                <a:spcPct val="0"/>
              </a:spcBef>
              <a:spcAft>
                <a:spcPct val="0"/>
              </a:spcAft>
            </a:pPr>
            <a:endParaRPr lang="en-US" altLang="en-US" sz="2400" dirty="0">
              <a:latin typeface="Arial" panose="020B0604020202020204" pitchFamily="34" charset="0"/>
            </a:endParaRPr>
          </a:p>
          <a:p>
            <a:pPr lvl="0" eaLnBrk="0" fontAlgn="base" hangingPunct="0">
              <a:spcBef>
                <a:spcPct val="0"/>
              </a:spcBef>
              <a:spcAft>
                <a:spcPct val="0"/>
              </a:spcAft>
            </a:pPr>
            <a:r>
              <a:rPr lang="en-US" altLang="en-US" sz="2400" dirty="0">
                <a:latin typeface="Times New Roman" panose="02020603050405020304" pitchFamily="18" charset="0"/>
                <a:cs typeface="Times New Roman" panose="02020603050405020304" pitchFamily="18" charset="0"/>
              </a:rPr>
              <a:t>This project aims to predict the winner of an IPL match using machine learning models like Logistic Regression, SVM, Decision Trees, Random Forest, and </a:t>
            </a:r>
            <a:r>
              <a:rPr lang="en-US" altLang="en-US" sz="2400" dirty="0" err="1">
                <a:latin typeface="Times New Roman" panose="02020603050405020304" pitchFamily="18" charset="0"/>
                <a:cs typeface="Times New Roman" panose="02020603050405020304" pitchFamily="18" charset="0"/>
              </a:rPr>
              <a:t>XGBoost</a:t>
            </a:r>
            <a:r>
              <a:rPr lang="en-US" altLang="en-US" sz="2400" dirty="0">
                <a:latin typeface="Times New Roman" panose="02020603050405020304" pitchFamily="18" charset="0"/>
                <a:cs typeface="Times New Roman" panose="02020603050405020304" pitchFamily="18" charset="0"/>
              </a:rPr>
              <a:t>. The best model will be selected based on performance evaluation, and hyperparameters will be tuned for further improvement.</a:t>
            </a:r>
          </a:p>
        </p:txBody>
      </p:sp>
      <p:sp>
        <p:nvSpPr>
          <p:cNvPr id="3" name="TextBox 2">
            <a:extLst>
              <a:ext uri="{FF2B5EF4-FFF2-40B4-BE49-F238E27FC236}">
                <a16:creationId xmlns:a16="http://schemas.microsoft.com/office/drawing/2014/main" id="{511A3970-FCFF-32E7-3FF0-0EFD0CE53FE7}"/>
              </a:ext>
            </a:extLst>
          </p:cNvPr>
          <p:cNvSpPr txBox="1"/>
          <p:nvPr/>
        </p:nvSpPr>
        <p:spPr>
          <a:xfrm>
            <a:off x="194154" y="486427"/>
            <a:ext cx="11814130" cy="11143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1326"/>
              </a:lnSpc>
            </a:pPr>
            <a:r>
              <a:rPr lang="en-US" sz="2400" b="1" dirty="0">
                <a:solidFill>
                  <a:srgbClr val="0070C0"/>
                </a:solidFill>
                <a:latin typeface="Bookman Old Style"/>
                <a:cs typeface="Segoe UI"/>
              </a:rPr>
              <a:t>Problem Statement: </a:t>
            </a:r>
            <a:endParaRPr lang="en-US" dirty="0">
              <a:solidFill>
                <a:srgbClr val="0070C0"/>
              </a:solidFill>
              <a:latin typeface="Bookman Old Style"/>
            </a:endParaRPr>
          </a:p>
          <a:p>
            <a:pPr>
              <a:lnSpc>
                <a:spcPts val="1326"/>
              </a:lnSpc>
            </a:pPr>
            <a:endParaRPr lang="en-US" sz="2400" dirty="0">
              <a:cs typeface="Segoe UI"/>
            </a:endParaRPr>
          </a:p>
          <a:p>
            <a:pPr>
              <a:lnSpc>
                <a:spcPts val="1326"/>
              </a:lnSpc>
            </a:pPr>
            <a:endParaRPr lang="en-US" sz="2400" dirty="0">
              <a:cs typeface="Segoe UI"/>
            </a:endParaRPr>
          </a:p>
          <a:p>
            <a:pPr>
              <a:lnSpc>
                <a:spcPts val="1326"/>
              </a:lnSpc>
            </a:pPr>
            <a:r>
              <a:rPr lang="en-US" sz="2400" dirty="0">
                <a:latin typeface="Times New Roman"/>
                <a:cs typeface="Segoe UI"/>
              </a:rPr>
              <a:t>Predict the winner of an IPL match based on various​ Features.​</a:t>
            </a:r>
            <a:endParaRPr lang="en-US" dirty="0">
              <a:latin typeface="Times New Roman"/>
              <a:cs typeface="Times New Roman"/>
            </a:endParaRPr>
          </a:p>
          <a:p>
            <a:pPr>
              <a:lnSpc>
                <a:spcPts val="1326"/>
              </a:lnSpc>
            </a:pPr>
            <a:r>
              <a:rPr lang="en-US" sz="2400" dirty="0">
                <a:cs typeface="Segoe UI"/>
              </a:rPr>
              <a:t>​</a:t>
            </a:r>
          </a:p>
          <a:p>
            <a:pPr>
              <a:lnSpc>
                <a:spcPts val="1326"/>
              </a:lnSpc>
            </a:pPr>
            <a:endParaRPr lang="en-US" sz="2400" dirty="0">
              <a:cs typeface="Segoe UI"/>
            </a:endParaRPr>
          </a:p>
        </p:txBody>
      </p:sp>
      <p:sp>
        <p:nvSpPr>
          <p:cNvPr id="10" name="Rectangle 5">
            <a:extLst>
              <a:ext uri="{FF2B5EF4-FFF2-40B4-BE49-F238E27FC236}">
                <a16:creationId xmlns:a16="http://schemas.microsoft.com/office/drawing/2014/main" id="{8F5005E4-97F8-A111-9B88-A7974BD1231F}"/>
              </a:ext>
            </a:extLst>
          </p:cNvPr>
          <p:cNvSpPr>
            <a:spLocks noChangeArrowheads="1"/>
          </p:cNvSpPr>
          <p:nvPr/>
        </p:nvSpPr>
        <p:spPr bwMode="auto">
          <a:xfrm>
            <a:off x="0" y="4158883"/>
            <a:ext cx="1087552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400" b="1" dirty="0">
                <a:solidFill>
                  <a:srgbClr val="FFC000"/>
                </a:solidFill>
                <a:latin typeface="Bookman Old Style"/>
              </a:rPr>
              <a:t>Dataset Overview:</a:t>
            </a:r>
            <a:endParaRPr lang="en-US" sz="2400" dirty="0">
              <a:solidFill>
                <a:srgbClr val="FFC000"/>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dataset includes match details such as season, city, date, teams, toss outcome, result, and winner. It also records victory margins (runs/wickets), Duckworth-Lewis application, player of the match, venue, and umpires.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ustDataLst>
      <p:tags r:id="rId1"/>
    </p:custDataLst>
    <p:extLst>
      <p:ext uri="{BB962C8B-B14F-4D97-AF65-F5344CB8AC3E}">
        <p14:creationId xmlns:p14="http://schemas.microsoft.com/office/powerpoint/2010/main" val="3988575724"/>
      </p:ext>
    </p:extLst>
  </p:cSld>
  <p:clrMapOvr>
    <a:masterClrMapping/>
  </p:clrMapOvr>
  <mc:AlternateContent xmlns:mc="http://schemas.openxmlformats.org/markup-compatibility/2006">
    <mc:Choice xmlns:p14="http://schemas.microsoft.com/office/powerpoint/2010/main" Requires="p14">
      <p:transition spd="slow" p14:dur="2000" advTm="97692"/>
    </mc:Choice>
    <mc:Fallback>
      <p:transition spd="slow" advTm="976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59CDC8-1147-1361-38B7-0ECDCBC699CE}"/>
              </a:ext>
            </a:extLst>
          </p:cNvPr>
          <p:cNvPicPr>
            <a:picLocks noChangeAspect="1"/>
          </p:cNvPicPr>
          <p:nvPr/>
        </p:nvPicPr>
        <p:blipFill>
          <a:blip r:embed="rId3"/>
          <a:stretch>
            <a:fillRect/>
          </a:stretch>
        </p:blipFill>
        <p:spPr>
          <a:xfrm>
            <a:off x="313151" y="1233814"/>
            <a:ext cx="10709754" cy="5204564"/>
          </a:xfrm>
          <a:prstGeom prst="rect">
            <a:avLst/>
          </a:prstGeom>
        </p:spPr>
      </p:pic>
      <p:sp>
        <p:nvSpPr>
          <p:cNvPr id="3" name="TextBox 2">
            <a:extLst>
              <a:ext uri="{FF2B5EF4-FFF2-40B4-BE49-F238E27FC236}">
                <a16:creationId xmlns:a16="http://schemas.microsoft.com/office/drawing/2014/main" id="{B25A65F7-D618-D53A-B687-A0EFB5811077}"/>
              </a:ext>
            </a:extLst>
          </p:cNvPr>
          <p:cNvSpPr txBox="1"/>
          <p:nvPr/>
        </p:nvSpPr>
        <p:spPr>
          <a:xfrm>
            <a:off x="502214" y="182760"/>
            <a:ext cx="2991951"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400" b="1" dirty="0">
                <a:solidFill>
                  <a:schemeClr val="bg2">
                    <a:lumMod val="49000"/>
                  </a:schemeClr>
                </a:solidFill>
                <a:latin typeface="Bookman Old Style"/>
                <a:cs typeface="Angsana New"/>
              </a:rPr>
              <a:t>Dataset:</a:t>
            </a:r>
          </a:p>
        </p:txBody>
      </p:sp>
    </p:spTree>
    <p:custDataLst>
      <p:tags r:id="rId1"/>
    </p:custDataLst>
    <p:extLst>
      <p:ext uri="{BB962C8B-B14F-4D97-AF65-F5344CB8AC3E}">
        <p14:creationId xmlns:p14="http://schemas.microsoft.com/office/powerpoint/2010/main" val="82408661"/>
      </p:ext>
    </p:extLst>
  </p:cSld>
  <p:clrMapOvr>
    <a:masterClrMapping/>
  </p:clrMapOvr>
  <mc:AlternateContent xmlns:mc="http://schemas.openxmlformats.org/markup-compatibility/2006">
    <mc:Choice xmlns:p14="http://schemas.microsoft.com/office/powerpoint/2010/main" Requires="p14">
      <p:transition spd="slow" p14:dur="2000" advTm="10130"/>
    </mc:Choice>
    <mc:Fallback>
      <p:transition spd="slow" advTm="1013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361DF5-BE33-C213-E663-B3A4E48E8C2C}"/>
              </a:ext>
            </a:extLst>
          </p:cNvPr>
          <p:cNvSpPr txBox="1"/>
          <p:nvPr/>
        </p:nvSpPr>
        <p:spPr>
          <a:xfrm>
            <a:off x="602039" y="308019"/>
            <a:ext cx="672043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rgbClr val="002060"/>
                </a:solidFill>
                <a:latin typeface="Bookman Old Style"/>
              </a:rPr>
              <a:t>Data Preprocessing:</a:t>
            </a:r>
          </a:p>
        </p:txBody>
      </p:sp>
      <p:sp>
        <p:nvSpPr>
          <p:cNvPr id="3" name="TextBox 2">
            <a:extLst>
              <a:ext uri="{FF2B5EF4-FFF2-40B4-BE49-F238E27FC236}">
                <a16:creationId xmlns:a16="http://schemas.microsoft.com/office/drawing/2014/main" id="{8ABFDDEB-E980-EA41-7B40-F5C60A84D147}"/>
              </a:ext>
            </a:extLst>
          </p:cNvPr>
          <p:cNvSpPr txBox="1"/>
          <p:nvPr/>
        </p:nvSpPr>
        <p:spPr>
          <a:xfrm>
            <a:off x="756049" y="1218079"/>
            <a:ext cx="9800640"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sz="2400" dirty="0">
                <a:latin typeface="Times New Roman" panose="02020603050405020304" pitchFamily="18" charset="0"/>
                <a:cs typeface="Times New Roman" panose="02020603050405020304" pitchFamily="18" charset="0"/>
              </a:rPr>
              <a:t>Dropped the unwanted columns.</a:t>
            </a:r>
          </a:p>
          <a:p>
            <a:pPr marL="342900" indent="-342900">
              <a:buAutoNum type="arabicPeriod"/>
            </a:pPr>
            <a:r>
              <a:rPr lang="en-US" sz="2400" dirty="0">
                <a:latin typeface="Times New Roman" panose="02020603050405020304" pitchFamily="18" charset="0"/>
                <a:cs typeface="Times New Roman" panose="02020603050405020304" pitchFamily="18" charset="0"/>
              </a:rPr>
              <a:t>Used forward fill to fill the null values since there were only 0.9 and 0.5 percentage of null values.</a:t>
            </a:r>
          </a:p>
          <a:p>
            <a:pPr marL="342900" indent="-342900">
              <a:buAutoNum type="arabicPeriod"/>
            </a:pPr>
            <a:r>
              <a:rPr lang="en-US" sz="2400" dirty="0">
                <a:latin typeface="Times New Roman" panose="02020603050405020304" pitchFamily="18" charset="0"/>
                <a:cs typeface="Times New Roman" panose="02020603050405020304" pitchFamily="18" charset="0"/>
              </a:rPr>
              <a:t>Encoding the categorical features into numerical for further process.</a:t>
            </a:r>
          </a:p>
          <a:p>
            <a:pPr marL="342900" indent="-342900">
              <a:buAutoNum type="arabicPeriod"/>
            </a:pPr>
            <a:endParaRPr lang="en-US" dirty="0"/>
          </a:p>
        </p:txBody>
      </p:sp>
      <p:pic>
        <p:nvPicPr>
          <p:cNvPr id="5" name="Picture 4" descr="A screenshot of a computer program&#10;&#10;AI-generated content may be incorrect.">
            <a:extLst>
              <a:ext uri="{FF2B5EF4-FFF2-40B4-BE49-F238E27FC236}">
                <a16:creationId xmlns:a16="http://schemas.microsoft.com/office/drawing/2014/main" id="{968EF166-673C-DA23-80A6-3AD3C264A30D}"/>
              </a:ext>
            </a:extLst>
          </p:cNvPr>
          <p:cNvPicPr>
            <a:picLocks noChangeAspect="1"/>
          </p:cNvPicPr>
          <p:nvPr/>
        </p:nvPicPr>
        <p:blipFill>
          <a:blip r:embed="rId3"/>
          <a:stretch>
            <a:fillRect/>
          </a:stretch>
        </p:blipFill>
        <p:spPr>
          <a:xfrm>
            <a:off x="756049" y="3281363"/>
            <a:ext cx="10201275" cy="3343275"/>
          </a:xfrm>
          <a:prstGeom prst="rect">
            <a:avLst/>
          </a:prstGeom>
        </p:spPr>
      </p:pic>
    </p:spTree>
    <p:custDataLst>
      <p:tags r:id="rId1"/>
    </p:custDataLst>
    <p:extLst>
      <p:ext uri="{BB962C8B-B14F-4D97-AF65-F5344CB8AC3E}">
        <p14:creationId xmlns:p14="http://schemas.microsoft.com/office/powerpoint/2010/main" val="1287299313"/>
      </p:ext>
    </p:extLst>
  </p:cSld>
  <p:clrMapOvr>
    <a:masterClrMapping/>
  </p:clrMapOvr>
  <mc:AlternateContent xmlns:mc="http://schemas.openxmlformats.org/markup-compatibility/2006">
    <mc:Choice xmlns:p14="http://schemas.microsoft.com/office/powerpoint/2010/main" Requires="p14">
      <p:transition spd="slow" p14:dur="2000" advTm="43447"/>
    </mc:Choice>
    <mc:Fallback>
      <p:transition spd="slow" advTm="434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DDBF9E14-26B9-399F-CB77-9F7F9960DF6C}"/>
              </a:ext>
            </a:extLst>
          </p:cNvPr>
          <p:cNvPicPr>
            <a:picLocks noChangeAspect="1"/>
          </p:cNvPicPr>
          <p:nvPr/>
        </p:nvPicPr>
        <p:blipFill>
          <a:blip r:embed="rId3"/>
          <a:stretch>
            <a:fillRect/>
          </a:stretch>
        </p:blipFill>
        <p:spPr>
          <a:xfrm>
            <a:off x="1944519" y="394607"/>
            <a:ext cx="7524750" cy="3034393"/>
          </a:xfrm>
          <a:prstGeom prst="rect">
            <a:avLst/>
          </a:prstGeom>
        </p:spPr>
      </p:pic>
      <p:pic>
        <p:nvPicPr>
          <p:cNvPr id="3" name="Picture 2">
            <a:extLst>
              <a:ext uri="{FF2B5EF4-FFF2-40B4-BE49-F238E27FC236}">
                <a16:creationId xmlns:a16="http://schemas.microsoft.com/office/drawing/2014/main" id="{A4966340-B0B2-666A-ACFD-9043ACFF2DEB}"/>
              </a:ext>
            </a:extLst>
          </p:cNvPr>
          <p:cNvPicPr>
            <a:picLocks noChangeAspect="1"/>
          </p:cNvPicPr>
          <p:nvPr/>
        </p:nvPicPr>
        <p:blipFill>
          <a:blip r:embed="rId4"/>
          <a:stretch>
            <a:fillRect/>
          </a:stretch>
        </p:blipFill>
        <p:spPr>
          <a:xfrm>
            <a:off x="671512" y="3556588"/>
            <a:ext cx="10848975" cy="2906805"/>
          </a:xfrm>
          <a:prstGeom prst="rect">
            <a:avLst/>
          </a:prstGeom>
        </p:spPr>
      </p:pic>
    </p:spTree>
    <p:custDataLst>
      <p:tags r:id="rId1"/>
    </p:custDataLst>
    <p:extLst>
      <p:ext uri="{BB962C8B-B14F-4D97-AF65-F5344CB8AC3E}">
        <p14:creationId xmlns:p14="http://schemas.microsoft.com/office/powerpoint/2010/main" val="3897481238"/>
      </p:ext>
    </p:extLst>
  </p:cSld>
  <p:clrMapOvr>
    <a:masterClrMapping/>
  </p:clrMapOvr>
  <mc:AlternateContent xmlns:mc="http://schemas.openxmlformats.org/markup-compatibility/2006">
    <mc:Choice xmlns:p14="http://schemas.microsoft.com/office/powerpoint/2010/main" Requires="p14">
      <p:transition spd="slow" p14:dur="2000" advTm="38125"/>
    </mc:Choice>
    <mc:Fallback>
      <p:transition spd="slow" advTm="381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947428-8668-8A8F-1B1B-D9C3F2070E9A}"/>
              </a:ext>
            </a:extLst>
          </p:cNvPr>
          <p:cNvPicPr>
            <a:picLocks noChangeAspect="1"/>
          </p:cNvPicPr>
          <p:nvPr/>
        </p:nvPicPr>
        <p:blipFill>
          <a:blip r:embed="rId3"/>
          <a:stretch>
            <a:fillRect/>
          </a:stretch>
        </p:blipFill>
        <p:spPr>
          <a:xfrm>
            <a:off x="207309" y="1355632"/>
            <a:ext cx="5300382" cy="4213972"/>
          </a:xfrm>
          <a:prstGeom prst="rect">
            <a:avLst/>
          </a:prstGeom>
        </p:spPr>
      </p:pic>
      <p:sp>
        <p:nvSpPr>
          <p:cNvPr id="3" name="TextBox 2">
            <a:extLst>
              <a:ext uri="{FF2B5EF4-FFF2-40B4-BE49-F238E27FC236}">
                <a16:creationId xmlns:a16="http://schemas.microsoft.com/office/drawing/2014/main" id="{A12D1463-09A4-55BF-1961-95330BCE2A5D}"/>
              </a:ext>
            </a:extLst>
          </p:cNvPr>
          <p:cNvSpPr txBox="1"/>
          <p:nvPr/>
        </p:nvSpPr>
        <p:spPr>
          <a:xfrm>
            <a:off x="364023" y="364023"/>
            <a:ext cx="747977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chemeClr val="accent6">
                    <a:lumMod val="76000"/>
                  </a:schemeClr>
                </a:solidFill>
                <a:latin typeface="Bookman Old Style"/>
                <a:ea typeface="+mn-lt"/>
                <a:cs typeface="+mn-lt"/>
              </a:rPr>
              <a:t>Exploratory Data Analysis (EDA):</a:t>
            </a:r>
            <a:endParaRPr lang="en-US" sz="3200" b="1" dirty="0">
              <a:solidFill>
                <a:schemeClr val="accent6">
                  <a:lumMod val="76000"/>
                </a:schemeClr>
              </a:solidFill>
              <a:latin typeface="Bookman Old Style"/>
            </a:endParaRPr>
          </a:p>
        </p:txBody>
      </p:sp>
      <p:pic>
        <p:nvPicPr>
          <p:cNvPr id="4" name="Picture 3">
            <a:extLst>
              <a:ext uri="{FF2B5EF4-FFF2-40B4-BE49-F238E27FC236}">
                <a16:creationId xmlns:a16="http://schemas.microsoft.com/office/drawing/2014/main" id="{805F8E8B-092D-AF88-8496-9F1EDA4D6D1D}"/>
              </a:ext>
            </a:extLst>
          </p:cNvPr>
          <p:cNvPicPr>
            <a:picLocks noChangeAspect="1"/>
          </p:cNvPicPr>
          <p:nvPr/>
        </p:nvPicPr>
        <p:blipFill>
          <a:blip r:embed="rId4"/>
          <a:stretch>
            <a:fillRect/>
          </a:stretch>
        </p:blipFill>
        <p:spPr>
          <a:xfrm>
            <a:off x="5677181" y="1358713"/>
            <a:ext cx="6306110" cy="4207809"/>
          </a:xfrm>
          <a:prstGeom prst="rect">
            <a:avLst/>
          </a:prstGeom>
        </p:spPr>
      </p:pic>
    </p:spTree>
    <p:custDataLst>
      <p:tags r:id="rId1"/>
    </p:custDataLst>
    <p:extLst>
      <p:ext uri="{BB962C8B-B14F-4D97-AF65-F5344CB8AC3E}">
        <p14:creationId xmlns:p14="http://schemas.microsoft.com/office/powerpoint/2010/main" val="291518330"/>
      </p:ext>
    </p:extLst>
  </p:cSld>
  <p:clrMapOvr>
    <a:masterClrMapping/>
  </p:clrMapOvr>
  <mc:AlternateContent xmlns:mc="http://schemas.openxmlformats.org/markup-compatibility/2006">
    <mc:Choice xmlns:p14="http://schemas.microsoft.com/office/powerpoint/2010/main" Requires="p14">
      <p:transition spd="slow" p14:dur="2000" advTm="11252"/>
    </mc:Choice>
    <mc:Fallback>
      <p:transition spd="slow" advTm="1125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EBBDB6-09CD-3B94-A123-3F4E141DE797}"/>
              </a:ext>
            </a:extLst>
          </p:cNvPr>
          <p:cNvPicPr>
            <a:picLocks noChangeAspect="1"/>
          </p:cNvPicPr>
          <p:nvPr/>
        </p:nvPicPr>
        <p:blipFill>
          <a:blip r:embed="rId4"/>
          <a:stretch>
            <a:fillRect/>
          </a:stretch>
        </p:blipFill>
        <p:spPr>
          <a:xfrm>
            <a:off x="2047875" y="936812"/>
            <a:ext cx="8096250" cy="5791200"/>
          </a:xfrm>
          <a:prstGeom prst="rect">
            <a:avLst/>
          </a:prstGeom>
        </p:spPr>
      </p:pic>
      <p:pic>
        <p:nvPicPr>
          <p:cNvPr id="3" name="Audio 2">
            <a:hlinkClick r:id="" action="ppaction://media"/>
            <a:extLst>
              <a:ext uri="{FF2B5EF4-FFF2-40B4-BE49-F238E27FC236}">
                <a16:creationId xmlns:a16="http://schemas.microsoft.com/office/drawing/2014/main" id="{9C1CC70E-8305-1541-EE68-B7204CC8683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374030829"/>
      </p:ext>
    </p:extLst>
  </p:cSld>
  <p:clrMapOvr>
    <a:masterClrMapping/>
  </p:clrMapOvr>
  <mc:AlternateContent xmlns:mc="http://schemas.openxmlformats.org/markup-compatibility/2006">
    <mc:Choice xmlns:p14="http://schemas.microsoft.com/office/powerpoint/2010/main" Requires="p14">
      <p:transition spd="slow" p14:dur="2000" advTm="3070"/>
    </mc:Choice>
    <mc:Fallback>
      <p:transition spd="slow" advTm="30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D2CB83-EA59-9FB2-10C2-5FCA802D0687}"/>
              </a:ext>
            </a:extLst>
          </p:cNvPr>
          <p:cNvPicPr>
            <a:picLocks noChangeAspect="1"/>
          </p:cNvPicPr>
          <p:nvPr/>
        </p:nvPicPr>
        <p:blipFill>
          <a:blip r:embed="rId2"/>
          <a:stretch>
            <a:fillRect/>
          </a:stretch>
        </p:blipFill>
        <p:spPr>
          <a:xfrm>
            <a:off x="1624013" y="823912"/>
            <a:ext cx="8943975" cy="5210175"/>
          </a:xfrm>
          <a:prstGeom prst="rect">
            <a:avLst/>
          </a:prstGeom>
        </p:spPr>
      </p:pic>
    </p:spTree>
    <p:extLst>
      <p:ext uri="{BB962C8B-B14F-4D97-AF65-F5344CB8AC3E}">
        <p14:creationId xmlns:p14="http://schemas.microsoft.com/office/powerpoint/2010/main" val="580856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EC487-38EA-6CB2-0EA0-F4FAFE2A08F2}"/>
              </a:ext>
            </a:extLst>
          </p:cNvPr>
          <p:cNvSpPr txBox="1"/>
          <p:nvPr/>
        </p:nvSpPr>
        <p:spPr>
          <a:xfrm>
            <a:off x="432548" y="-4482"/>
            <a:ext cx="404308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chemeClr val="bg2">
                    <a:lumMod val="49000"/>
                  </a:schemeClr>
                </a:solidFill>
                <a:latin typeface="Bookman Old Style"/>
              </a:rPr>
              <a:t>Modeling Process:</a:t>
            </a:r>
          </a:p>
        </p:txBody>
      </p:sp>
      <p:sp>
        <p:nvSpPr>
          <p:cNvPr id="5" name="TextBox 4">
            <a:extLst>
              <a:ext uri="{FF2B5EF4-FFF2-40B4-BE49-F238E27FC236}">
                <a16:creationId xmlns:a16="http://schemas.microsoft.com/office/drawing/2014/main" id="{C6F99123-E759-B228-FE31-BE743B8CFB94}"/>
              </a:ext>
            </a:extLst>
          </p:cNvPr>
          <p:cNvSpPr txBox="1"/>
          <p:nvPr/>
        </p:nvSpPr>
        <p:spPr>
          <a:xfrm>
            <a:off x="432548" y="580293"/>
            <a:ext cx="8946584"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latin typeface="Times New Roman"/>
                <a:cs typeface="Times New Roman"/>
              </a:rPr>
              <a:t>Models Used:</a:t>
            </a:r>
          </a:p>
          <a:p>
            <a:pPr marL="342900" indent="-342900">
              <a:buAutoNum type="arabicPeriod"/>
            </a:pPr>
            <a:r>
              <a:rPr lang="en-US" sz="2200" dirty="0">
                <a:latin typeface="Times New Roman"/>
                <a:cs typeface="Times New Roman"/>
              </a:rPr>
              <a:t>Random Forest Classifier</a:t>
            </a:r>
          </a:p>
          <a:p>
            <a:pPr marL="342900" indent="-342900">
              <a:buAutoNum type="arabicPeriod"/>
            </a:pPr>
            <a:r>
              <a:rPr lang="en-US" sz="2200" dirty="0">
                <a:latin typeface="Times New Roman"/>
                <a:cs typeface="Times New Roman"/>
              </a:rPr>
              <a:t>DT Classifier</a:t>
            </a:r>
          </a:p>
          <a:p>
            <a:pPr marL="342900" indent="-342900">
              <a:buAutoNum type="arabicPeriod"/>
            </a:pPr>
            <a:r>
              <a:rPr lang="en-US" sz="2200" dirty="0">
                <a:latin typeface="Times New Roman"/>
                <a:cs typeface="Times New Roman"/>
              </a:rPr>
              <a:t>XG Boost Classifier</a:t>
            </a:r>
          </a:p>
          <a:p>
            <a:pPr marL="342900" indent="-342900">
              <a:buAutoNum type="arabicPeriod"/>
            </a:pPr>
            <a:r>
              <a:rPr lang="en-US" sz="2200" dirty="0">
                <a:latin typeface="Times New Roman"/>
                <a:cs typeface="Times New Roman"/>
              </a:rPr>
              <a:t>SVM (Support Vector Machine)</a:t>
            </a:r>
          </a:p>
          <a:p>
            <a:pPr marL="342900" indent="-342900">
              <a:buAutoNum type="arabicPeriod"/>
            </a:pPr>
            <a:r>
              <a:rPr lang="en-US" sz="2200" dirty="0">
                <a:latin typeface="Times New Roman"/>
                <a:cs typeface="Times New Roman"/>
              </a:rPr>
              <a:t>Logistic Regression</a:t>
            </a:r>
          </a:p>
          <a:p>
            <a:pPr marL="342900" indent="-342900">
              <a:buAutoNum type="arabicPeriod"/>
            </a:pPr>
            <a:r>
              <a:rPr lang="en-US" sz="2200" dirty="0">
                <a:latin typeface="Times New Roman"/>
                <a:cs typeface="Times New Roman"/>
              </a:rPr>
              <a:t>Analyzing players performance with Random Forest Classifier</a:t>
            </a:r>
          </a:p>
        </p:txBody>
      </p:sp>
      <p:pic>
        <p:nvPicPr>
          <p:cNvPr id="6" name="Picture 5">
            <a:extLst>
              <a:ext uri="{FF2B5EF4-FFF2-40B4-BE49-F238E27FC236}">
                <a16:creationId xmlns:a16="http://schemas.microsoft.com/office/drawing/2014/main" id="{1CC1937D-699E-D91F-D830-FA23FCA7850F}"/>
              </a:ext>
            </a:extLst>
          </p:cNvPr>
          <p:cNvPicPr>
            <a:picLocks noChangeAspect="1"/>
          </p:cNvPicPr>
          <p:nvPr/>
        </p:nvPicPr>
        <p:blipFill>
          <a:blip r:embed="rId2"/>
          <a:srcRect l="3520" t="57820" r="57353" b="3391"/>
          <a:stretch/>
        </p:blipFill>
        <p:spPr>
          <a:xfrm>
            <a:off x="664465" y="3852582"/>
            <a:ext cx="6966754" cy="2870952"/>
          </a:xfrm>
          <a:prstGeom prst="rect">
            <a:avLst/>
          </a:prstGeom>
        </p:spPr>
      </p:pic>
      <p:sp>
        <p:nvSpPr>
          <p:cNvPr id="8" name="TextBox 7">
            <a:extLst>
              <a:ext uri="{FF2B5EF4-FFF2-40B4-BE49-F238E27FC236}">
                <a16:creationId xmlns:a16="http://schemas.microsoft.com/office/drawing/2014/main" id="{9B261BF9-DC2A-2F34-7D67-4DB621016142}"/>
              </a:ext>
            </a:extLst>
          </p:cNvPr>
          <p:cNvSpPr txBox="1"/>
          <p:nvPr/>
        </p:nvSpPr>
        <p:spPr>
          <a:xfrm>
            <a:off x="569178" y="3290933"/>
            <a:ext cx="4956324"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b="1" dirty="0">
                <a:latin typeface="Times New Roman" panose="02020603050405020304" pitchFamily="18" charset="0"/>
                <a:cs typeface="Times New Roman" panose="02020603050405020304" pitchFamily="18" charset="0"/>
              </a:rPr>
              <a:t>Logistic Regression :</a:t>
            </a:r>
          </a:p>
        </p:txBody>
      </p:sp>
    </p:spTree>
    <p:extLst>
      <p:ext uri="{BB962C8B-B14F-4D97-AF65-F5344CB8AC3E}">
        <p14:creationId xmlns:p14="http://schemas.microsoft.com/office/powerpoint/2010/main" val="730736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8"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3|19.8|36.8"/>
</p:tagLst>
</file>

<file path=ppt/tags/tag2.xml><?xml version="1.0" encoding="utf-8"?>
<p:tagLst xmlns:a="http://schemas.openxmlformats.org/drawingml/2006/main" xmlns:r="http://schemas.openxmlformats.org/officeDocument/2006/relationships" xmlns:p="http://schemas.openxmlformats.org/presentationml/2006/main">
  <p:tag name="TIMING" val="|0.7|1.6"/>
</p:tagLst>
</file>

<file path=ppt/tags/tag3.xml><?xml version="1.0" encoding="utf-8"?>
<p:tagLst xmlns:a="http://schemas.openxmlformats.org/drawingml/2006/main" xmlns:r="http://schemas.openxmlformats.org/officeDocument/2006/relationships" xmlns:p="http://schemas.openxmlformats.org/presentationml/2006/main">
  <p:tag name="TIMING" val="|0.4|0.8|16.5"/>
</p:tagLst>
</file>

<file path=ppt/tags/tag4.xml><?xml version="1.0" encoding="utf-8"?>
<p:tagLst xmlns:a="http://schemas.openxmlformats.org/drawingml/2006/main" xmlns:r="http://schemas.openxmlformats.org/officeDocument/2006/relationships" xmlns:p="http://schemas.openxmlformats.org/presentationml/2006/main">
  <p:tag name="TIMING" val="|0.5|16.1"/>
</p:tagLst>
</file>

<file path=ppt/tags/tag5.xml><?xml version="1.0" encoding="utf-8"?>
<p:tagLst xmlns:a="http://schemas.openxmlformats.org/drawingml/2006/main" xmlns:r="http://schemas.openxmlformats.org/officeDocument/2006/relationships" xmlns:p="http://schemas.openxmlformats.org/presentationml/2006/main">
  <p:tag name="TIMING" val="|0.8|1.2"/>
</p:tagLst>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docProps/app.xml><?xml version="1.0" encoding="utf-8"?>
<Properties xmlns="http://schemas.openxmlformats.org/officeDocument/2006/extended-properties" xmlns:vt="http://schemas.openxmlformats.org/officeDocument/2006/docPropsVTypes">
  <Template>office theme</Template>
  <TotalTime>55</TotalTime>
  <Words>493</Words>
  <Application>Microsoft Office PowerPoint</Application>
  <PresentationFormat>Widescreen</PresentationFormat>
  <Paragraphs>62</Paragraphs>
  <Slides>15</Slides>
  <Notes>0</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Aptos</vt:lpstr>
      <vt:lpstr>Arial</vt:lpstr>
      <vt:lpstr>Bookman Old Style</vt:lpstr>
      <vt:lpstr>Grandview Display</vt:lpstr>
      <vt:lpstr>Segoe UI</vt:lpstr>
      <vt:lpstr>Times New Roman</vt:lpstr>
      <vt:lpstr>DashVTI</vt:lpstr>
      <vt:lpstr>IPL Match Winner Prediction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Kishor Sam</cp:lastModifiedBy>
  <cp:revision>530</cp:revision>
  <dcterms:created xsi:type="dcterms:W3CDTF">2025-03-17T18:26:08Z</dcterms:created>
  <dcterms:modified xsi:type="dcterms:W3CDTF">2025-03-23T13:22:24Z</dcterms:modified>
</cp:coreProperties>
</file>